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Arima SemiBold"/>
      <p:regular r:id="rId38"/>
      <p:bold r:id="rId39"/>
    </p:embeddedFont>
    <p:embeddedFont>
      <p:font typeface="Chivo"/>
      <p:regular r:id="rId40"/>
      <p:bold r:id="rId41"/>
      <p:italic r:id="rId42"/>
      <p:boldItalic r:id="rId43"/>
    </p:embeddedFont>
    <p:embeddedFont>
      <p:font typeface="Karla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hivo-regular.fntdata"/><Relationship Id="rId20" Type="http://schemas.openxmlformats.org/officeDocument/2006/relationships/slide" Target="slides/slide16.xml"/><Relationship Id="rId42" Type="http://schemas.openxmlformats.org/officeDocument/2006/relationships/font" Target="fonts/Chivo-italic.fntdata"/><Relationship Id="rId41" Type="http://schemas.openxmlformats.org/officeDocument/2006/relationships/font" Target="fonts/Chivo-bold.fntdata"/><Relationship Id="rId22" Type="http://schemas.openxmlformats.org/officeDocument/2006/relationships/slide" Target="slides/slide18.xml"/><Relationship Id="rId44" Type="http://schemas.openxmlformats.org/officeDocument/2006/relationships/font" Target="fonts/Karla-regular.fntdata"/><Relationship Id="rId21" Type="http://schemas.openxmlformats.org/officeDocument/2006/relationships/slide" Target="slides/slide17.xml"/><Relationship Id="rId43" Type="http://schemas.openxmlformats.org/officeDocument/2006/relationships/font" Target="fonts/Chivo-boldItalic.fntdata"/><Relationship Id="rId24" Type="http://schemas.openxmlformats.org/officeDocument/2006/relationships/slide" Target="slides/slide20.xml"/><Relationship Id="rId46" Type="http://schemas.openxmlformats.org/officeDocument/2006/relationships/font" Target="fonts/Karla-italic.fntdata"/><Relationship Id="rId23" Type="http://schemas.openxmlformats.org/officeDocument/2006/relationships/slide" Target="slides/slide19.xml"/><Relationship Id="rId45" Type="http://schemas.openxmlformats.org/officeDocument/2006/relationships/font" Target="fonts/Karla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Karla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ArimaSemiBold-bold.fntdata"/><Relationship Id="rId16" Type="http://schemas.openxmlformats.org/officeDocument/2006/relationships/slide" Target="slides/slide12.xml"/><Relationship Id="rId38" Type="http://schemas.openxmlformats.org/officeDocument/2006/relationships/font" Target="fonts/ArimaSemiBold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729227ff5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6729227ff5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6729227ff5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6729227ff5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6729227ff5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6729227ff5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6729227ff5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6729227ff5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6729227ff5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6729227ff5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6729227ff5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6729227ff5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6729227ff5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6729227ff5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67492a6209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67492a6209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729227ff5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6729227ff5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6729227ff5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6729227ff5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bc263f502_0_2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bc263f502_0_2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6729227ff5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6729227ff5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6729227ff5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6729227ff5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67492a6209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67492a6209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67492a6209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67492a620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67492a6209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67492a6209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67492a6209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67492a6209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67492a6209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67492a6209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67492a6209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67492a6209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7492a6209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67492a6209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6729227ff5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6729227ff5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bc263f502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bc263f502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1bc263f502_0_2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1bc263f502_0_2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67492a6209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67492a6209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67492a6209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67492a6209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1bc263f502_0_1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1bc263f502_0_1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937d05419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937d05419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6729227ff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6729227ff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729227ff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729227ff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729227ff5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6729227ff5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729227ff5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6729227ff5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729227ff5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6729227ff5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g trình bày chứa tiêu đề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53;p1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54" name="Google Shape;54;p13"/>
            <p:cNvPicPr preferRelativeResize="0"/>
            <p:nvPr/>
          </p:nvPicPr>
          <p:blipFill rotWithShape="1">
            <a:blip r:embed="rId3">
              <a:alphaModFix/>
            </a:blip>
            <a:srcRect b="0" l="0" r="6611" t="0"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13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8">
            <a:off x="230499" y="2701566"/>
            <a:ext cx="2143151" cy="4414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128353">
            <a:off x="5121624" y="-2615510"/>
            <a:ext cx="2143151" cy="441466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type="ctrTitle"/>
          </p:nvPr>
        </p:nvSpPr>
        <p:spPr>
          <a:xfrm>
            <a:off x="3041825" y="1179576"/>
            <a:ext cx="5387400" cy="23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0" sz="3500"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041725" y="3737613"/>
            <a:ext cx="5387400" cy="45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302F2F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" name="Google Shape;60;p13"/>
          <p:cNvSpPr txBox="1"/>
          <p:nvPr>
            <p:ph idx="2" type="subTitle"/>
          </p:nvPr>
        </p:nvSpPr>
        <p:spPr>
          <a:xfrm>
            <a:off x="6600325" y="539400"/>
            <a:ext cx="1828800" cy="457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4662" t="46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type="title"/>
          </p:nvPr>
        </p:nvSpPr>
        <p:spPr>
          <a:xfrm>
            <a:off x="713250" y="539400"/>
            <a:ext cx="77160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5">
            <a:alphaModFix/>
          </a:blip>
          <a:srcRect b="12793" l="13163" r="37218" t="0"/>
          <a:stretch/>
        </p:blipFill>
        <p:spPr>
          <a:xfrm flipH="1" rot="1286826">
            <a:off x="-3017770" y="-704599"/>
            <a:ext cx="4002302" cy="395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483536">
            <a:off x="-869244" y="1499155"/>
            <a:ext cx="1715391" cy="39318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2" type="title"/>
          </p:nvPr>
        </p:nvSpPr>
        <p:spPr>
          <a:xfrm>
            <a:off x="713400" y="2728407"/>
            <a:ext cx="2405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713400" y="3286106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3" type="title"/>
          </p:nvPr>
        </p:nvSpPr>
        <p:spPr>
          <a:xfrm>
            <a:off x="3369381" y="2728407"/>
            <a:ext cx="2405400" cy="55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5"/>
          <p:cNvSpPr txBox="1"/>
          <p:nvPr>
            <p:ph idx="4" type="subTitle"/>
          </p:nvPr>
        </p:nvSpPr>
        <p:spPr>
          <a:xfrm>
            <a:off x="3369381" y="3286107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5" type="title"/>
          </p:nvPr>
        </p:nvSpPr>
        <p:spPr>
          <a:xfrm>
            <a:off x="6025370" y="2728407"/>
            <a:ext cx="2405400" cy="55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5"/>
          <p:cNvSpPr txBox="1"/>
          <p:nvPr>
            <p:ph idx="6" type="subTitle"/>
          </p:nvPr>
        </p:nvSpPr>
        <p:spPr>
          <a:xfrm>
            <a:off x="6025370" y="3286107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4512095" y="1555950"/>
            <a:ext cx="33876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4512075" y="2664150"/>
            <a:ext cx="33876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_1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" type="subTitle"/>
          </p:nvPr>
        </p:nvSpPr>
        <p:spPr>
          <a:xfrm>
            <a:off x="1125017" y="1386975"/>
            <a:ext cx="3241800" cy="27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2" type="subTitle"/>
          </p:nvPr>
        </p:nvSpPr>
        <p:spPr>
          <a:xfrm>
            <a:off x="4777183" y="1386975"/>
            <a:ext cx="3241800" cy="27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1_1_1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2" type="title"/>
          </p:nvPr>
        </p:nvSpPr>
        <p:spPr>
          <a:xfrm>
            <a:off x="1832852" y="1518772"/>
            <a:ext cx="20025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1832852" y="1948319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3" type="title"/>
          </p:nvPr>
        </p:nvSpPr>
        <p:spPr>
          <a:xfrm>
            <a:off x="5424175" y="1518772"/>
            <a:ext cx="20025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8"/>
          <p:cNvSpPr txBox="1"/>
          <p:nvPr>
            <p:ph idx="4" type="subTitle"/>
          </p:nvPr>
        </p:nvSpPr>
        <p:spPr>
          <a:xfrm>
            <a:off x="5424176" y="1948320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5" type="title"/>
          </p:nvPr>
        </p:nvSpPr>
        <p:spPr>
          <a:xfrm>
            <a:off x="1832852" y="3181352"/>
            <a:ext cx="20025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" name="Google Shape;95;p18"/>
          <p:cNvSpPr txBox="1"/>
          <p:nvPr>
            <p:ph idx="6" type="subTitle"/>
          </p:nvPr>
        </p:nvSpPr>
        <p:spPr>
          <a:xfrm>
            <a:off x="1832852" y="3610899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7" type="title"/>
          </p:nvPr>
        </p:nvSpPr>
        <p:spPr>
          <a:xfrm>
            <a:off x="5424175" y="3181351"/>
            <a:ext cx="20025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8"/>
          <p:cNvSpPr txBox="1"/>
          <p:nvPr>
            <p:ph idx="8" type="subTitle"/>
          </p:nvPr>
        </p:nvSpPr>
        <p:spPr>
          <a:xfrm>
            <a:off x="5424176" y="3610900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êu đề mục và mô tả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2296675" y="2635675"/>
            <a:ext cx="4550700" cy="6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" name="Google Shape;101;p19"/>
          <p:cNvSpPr txBox="1"/>
          <p:nvPr>
            <p:ph idx="1" type="subTitle"/>
          </p:nvPr>
        </p:nvSpPr>
        <p:spPr>
          <a:xfrm>
            <a:off x="2296675" y="3282500"/>
            <a:ext cx="45507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39072" y="4663225"/>
            <a:ext cx="3822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960900" y="424722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19997" r="21666" t="0"/>
          <a:stretch/>
        </p:blipFill>
        <p:spPr>
          <a:xfrm>
            <a:off x="177550" y="4383375"/>
            <a:ext cx="548698" cy="52909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38.png"/><Relationship Id="rId5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38.png"/><Relationship Id="rId6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ctrTitle"/>
          </p:nvPr>
        </p:nvSpPr>
        <p:spPr>
          <a:xfrm flipH="1">
            <a:off x="1047600" y="1313200"/>
            <a:ext cx="7048800" cy="15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FRI-based 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Polynomial Commitments</a:t>
            </a:r>
            <a:endParaRPr sz="4000"/>
          </a:p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4140150" y="3093325"/>
            <a:ext cx="8637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VanhGer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</a:t>
            </a:r>
            <a:endParaRPr/>
          </a:p>
        </p:txBody>
      </p:sp>
      <p:sp>
        <p:nvSpPr>
          <p:cNvPr id="206" name="Google Shape;206;p29"/>
          <p:cNvSpPr txBox="1"/>
          <p:nvPr>
            <p:ph idx="1" type="subTitle"/>
          </p:nvPr>
        </p:nvSpPr>
        <p:spPr>
          <a:xfrm>
            <a:off x="1124873" y="1094225"/>
            <a:ext cx="73059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Both"/>
            </a:pPr>
            <a:r>
              <a:rPr b="1" lang="en" sz="1600"/>
              <a:t>Commit all evaluations is impractical ??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Which</a:t>
            </a:r>
            <a:r>
              <a:rPr lang="en" sz="1600"/>
              <a:t> elements in </a:t>
            </a:r>
            <a:r>
              <a:rPr b="1" lang="en" sz="1600"/>
              <a:t>Ω </a:t>
            </a:r>
            <a:r>
              <a:rPr lang="en" sz="1600"/>
              <a:t>?  (size </a:t>
            </a:r>
            <a:r>
              <a:rPr b="1" lang="en" sz="1600"/>
              <a:t>n</a:t>
            </a:r>
            <a:r>
              <a:rPr lang="en" sz="1600"/>
              <a:t>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663" y="2324425"/>
            <a:ext cx="4708675" cy="1537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8" name="Google Shape;20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</a:t>
            </a:r>
            <a:endParaRPr/>
          </a:p>
        </p:txBody>
      </p:sp>
      <p:sp>
        <p:nvSpPr>
          <p:cNvPr id="214" name="Google Shape;214;p30"/>
          <p:cNvSpPr txBox="1"/>
          <p:nvPr>
            <p:ph idx="1" type="subTitle"/>
          </p:nvPr>
        </p:nvSpPr>
        <p:spPr>
          <a:xfrm>
            <a:off x="1135349" y="1186500"/>
            <a:ext cx="53295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Both"/>
            </a:pPr>
            <a:r>
              <a:rPr b="1" lang="en" sz="1600"/>
              <a:t>Commit all evaluations is impractical ??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15" name="Google Shape;215;p30"/>
          <p:cNvSpPr/>
          <p:nvPr/>
        </p:nvSpPr>
        <p:spPr>
          <a:xfrm>
            <a:off x="7125675" y="530500"/>
            <a:ext cx="1700100" cy="1219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40C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Karla"/>
                <a:ea typeface="Karla"/>
                <a:cs typeface="Karla"/>
                <a:sym typeface="Karla"/>
              </a:rPr>
              <a:t>If reduced </a:t>
            </a:r>
            <a:r>
              <a:rPr b="1" lang="en" sz="1600">
                <a:latin typeface="Karla"/>
                <a:ea typeface="Karla"/>
                <a:cs typeface="Karla"/>
                <a:sym typeface="Karla"/>
              </a:rPr>
              <a:t>k </a:t>
            </a:r>
            <a:r>
              <a:rPr lang="en" sz="1600">
                <a:latin typeface="Karla"/>
                <a:ea typeface="Karla"/>
                <a:cs typeface="Karla"/>
                <a:sym typeface="Karla"/>
              </a:rPr>
              <a:t>by half, then </a:t>
            </a:r>
            <a:r>
              <a:rPr b="1"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Ω </a:t>
            </a:r>
            <a:r>
              <a:rPr lang="en" sz="1600">
                <a:solidFill>
                  <a:srgbClr val="212121"/>
                </a:solidFill>
                <a:latin typeface="Karla"/>
                <a:ea typeface="Karla"/>
                <a:cs typeface="Karla"/>
                <a:sym typeface="Karla"/>
              </a:rPr>
              <a:t>also reduced by half</a:t>
            </a:r>
            <a:r>
              <a:rPr b="1"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. </a:t>
            </a:r>
            <a:endParaRPr sz="1600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16" name="Google Shape;2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324" y="2034074"/>
            <a:ext cx="4439350" cy="2487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7" name="Google Shape;21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</a:t>
            </a:r>
            <a:endParaRPr/>
          </a:p>
        </p:txBody>
      </p:sp>
      <p:sp>
        <p:nvSpPr>
          <p:cNvPr id="223" name="Google Shape;223;p31"/>
          <p:cNvSpPr txBox="1"/>
          <p:nvPr>
            <p:ph idx="1" type="subTitle"/>
          </p:nvPr>
        </p:nvSpPr>
        <p:spPr>
          <a:xfrm>
            <a:off x="1124885" y="1094225"/>
            <a:ext cx="73059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Both"/>
            </a:pPr>
            <a:r>
              <a:rPr b="1" lang="en" sz="1600"/>
              <a:t>Commit all evaluations is impractical ??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Then, </a:t>
            </a:r>
            <a:r>
              <a:rPr b="1" lang="en" sz="1600"/>
              <a:t>P </a:t>
            </a:r>
            <a:r>
              <a:rPr lang="en" sz="1600"/>
              <a:t>just Mekle-commits to</a:t>
            </a:r>
            <a:r>
              <a:rPr lang="en" sz="1600"/>
              <a:t> evaluations of </a:t>
            </a:r>
            <a:r>
              <a:rPr b="1" lang="en" sz="1600"/>
              <a:t>x in Ω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63" y="2388250"/>
            <a:ext cx="4664731" cy="2274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5" name="Google Shape;22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</a:t>
            </a:r>
            <a:endParaRPr/>
          </a:p>
        </p:txBody>
      </p:sp>
      <p:sp>
        <p:nvSpPr>
          <p:cNvPr id="231" name="Google Shape;231;p32"/>
          <p:cNvSpPr txBox="1"/>
          <p:nvPr>
            <p:ph idx="1" type="subTitle"/>
          </p:nvPr>
        </p:nvSpPr>
        <p:spPr>
          <a:xfrm>
            <a:off x="1124885" y="1094225"/>
            <a:ext cx="73059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(2)	</a:t>
            </a:r>
            <a:r>
              <a:rPr lang="en" sz="1600"/>
              <a:t>Verify </a:t>
            </a:r>
            <a:r>
              <a:rPr lang="en" sz="1600"/>
              <a:t>that </a:t>
            </a:r>
            <a:r>
              <a:rPr b="1" lang="en" sz="1600"/>
              <a:t>q </a:t>
            </a:r>
            <a:r>
              <a:rPr lang="en" sz="1600"/>
              <a:t>has degree </a:t>
            </a:r>
            <a:r>
              <a:rPr b="1" lang="en" sz="1600"/>
              <a:t>k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Using </a:t>
            </a:r>
            <a:r>
              <a:rPr b="1" lang="en" sz="1600"/>
              <a:t>Low-degree test </a:t>
            </a:r>
            <a:r>
              <a:rPr lang="en" sz="1600"/>
              <a:t>technique, consists of a </a:t>
            </a:r>
            <a:r>
              <a:rPr b="1" lang="en" sz="1600"/>
              <a:t>folding phase + query phase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Folding phase:</a:t>
            </a:r>
            <a:r>
              <a:rPr lang="en" sz="1600"/>
              <a:t> log(k) rounds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Query phase: </a:t>
            </a:r>
            <a:r>
              <a:rPr lang="en" sz="1600"/>
              <a:t>1 rounds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32" name="Google Shape;23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</a:t>
            </a:r>
            <a:endParaRPr/>
          </a:p>
        </p:txBody>
      </p:sp>
      <p:sp>
        <p:nvSpPr>
          <p:cNvPr id="238" name="Google Shape;238;p33"/>
          <p:cNvSpPr txBox="1"/>
          <p:nvPr>
            <p:ph idx="1" type="subTitle"/>
          </p:nvPr>
        </p:nvSpPr>
        <p:spPr>
          <a:xfrm>
            <a:off x="1124885" y="1094225"/>
            <a:ext cx="73059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(2)	</a:t>
            </a:r>
            <a:r>
              <a:rPr lang="en" sz="1600"/>
              <a:t>Verify that </a:t>
            </a:r>
            <a:r>
              <a:rPr b="1" lang="en" sz="1600"/>
              <a:t>q </a:t>
            </a:r>
            <a:r>
              <a:rPr lang="en" sz="1600"/>
              <a:t>has degree </a:t>
            </a:r>
            <a:r>
              <a:rPr b="1" lang="en" sz="1600"/>
              <a:t>k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Folding: (logk) </a:t>
            </a:r>
            <a:r>
              <a:rPr lang="en" sz="1600"/>
              <a:t>rounds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Repeat: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Round0: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 </a:t>
            </a:r>
            <a:r>
              <a:rPr b="1" lang="en" sz="1600"/>
              <a:t>- P </a:t>
            </a:r>
            <a:r>
              <a:rPr lang="en" sz="1600"/>
              <a:t>merkle-commits </a:t>
            </a:r>
            <a:r>
              <a:rPr b="1" lang="en" sz="1600"/>
              <a:t>q </a:t>
            </a:r>
            <a:r>
              <a:rPr lang="en" sz="1600"/>
              <a:t>-&gt; sends </a:t>
            </a:r>
            <a:r>
              <a:rPr b="1" lang="en" sz="1600"/>
              <a:t>Merkle proof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Round1: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  - V </a:t>
            </a:r>
            <a:r>
              <a:rPr lang="en" sz="1600"/>
              <a:t>sends a random </a:t>
            </a:r>
            <a:r>
              <a:rPr b="1" lang="en" sz="1600"/>
              <a:t>r1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  - P </a:t>
            </a:r>
            <a:r>
              <a:rPr lang="en" sz="1600"/>
              <a:t>reduces the degree of </a:t>
            </a:r>
            <a:r>
              <a:rPr b="1" lang="en" sz="1600"/>
              <a:t>q </a:t>
            </a:r>
            <a:r>
              <a:rPr lang="en" sz="1600"/>
              <a:t>by half using </a:t>
            </a:r>
            <a:r>
              <a:rPr b="1" lang="en" sz="1600"/>
              <a:t>r1</a:t>
            </a:r>
            <a:r>
              <a:rPr lang="en" sz="1600"/>
              <a:t> -&gt; </a:t>
            </a:r>
            <a:r>
              <a:rPr b="1" lang="en" sz="1600"/>
              <a:t>q1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  - P </a:t>
            </a:r>
            <a:r>
              <a:rPr lang="en" sz="1600"/>
              <a:t>merkle-commits </a:t>
            </a:r>
            <a:r>
              <a:rPr b="1" lang="en" sz="1600"/>
              <a:t>q1 </a:t>
            </a:r>
            <a:r>
              <a:rPr lang="en" sz="1600"/>
              <a:t>-&gt; sends </a:t>
            </a:r>
            <a:r>
              <a:rPr b="1" lang="en" sz="1600"/>
              <a:t>Merkle proof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Round2: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  - V </a:t>
            </a:r>
            <a:r>
              <a:rPr lang="en" sz="1600"/>
              <a:t>sends a random </a:t>
            </a:r>
            <a:r>
              <a:rPr b="1" lang="en" sz="1600"/>
              <a:t>r2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  - P </a:t>
            </a:r>
            <a:r>
              <a:rPr lang="en" sz="1600"/>
              <a:t>reduces the degree of </a:t>
            </a:r>
            <a:r>
              <a:rPr b="1" lang="en" sz="1600"/>
              <a:t>q1 </a:t>
            </a:r>
            <a:r>
              <a:rPr lang="en" sz="1600"/>
              <a:t>by half using </a:t>
            </a:r>
            <a:r>
              <a:rPr b="1" lang="en" sz="1600"/>
              <a:t>r2</a:t>
            </a:r>
            <a:r>
              <a:rPr lang="en" sz="1600"/>
              <a:t> -&gt; </a:t>
            </a:r>
            <a:r>
              <a:rPr b="1" lang="en" sz="1600"/>
              <a:t>q2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  - P </a:t>
            </a:r>
            <a:r>
              <a:rPr lang="en" sz="1600"/>
              <a:t>merkle-commits </a:t>
            </a:r>
            <a:r>
              <a:rPr b="1" lang="en" sz="1600"/>
              <a:t>q2 </a:t>
            </a:r>
            <a:r>
              <a:rPr lang="en" sz="1600"/>
              <a:t>-&gt; sends </a:t>
            </a:r>
            <a:r>
              <a:rPr b="1" lang="en" sz="1600"/>
              <a:t>Merkle proof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……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39" name="Google Shape;239;p33"/>
          <p:cNvSpPr txBox="1"/>
          <p:nvPr/>
        </p:nvSpPr>
        <p:spPr>
          <a:xfrm>
            <a:off x="4195825" y="2544025"/>
            <a:ext cx="49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0" name="Google Shape;240;p33"/>
          <p:cNvSpPr/>
          <p:nvPr/>
        </p:nvSpPr>
        <p:spPr>
          <a:xfrm>
            <a:off x="6071400" y="1386975"/>
            <a:ext cx="2838600" cy="1323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Karla"/>
                <a:ea typeface="Karla"/>
                <a:cs typeface="Karla"/>
                <a:sym typeface="Karla"/>
              </a:rPr>
              <a:t>After </a:t>
            </a:r>
            <a:r>
              <a:rPr lang="en" sz="1600">
                <a:latin typeface="Karla"/>
                <a:ea typeface="Karla"/>
                <a:cs typeface="Karla"/>
                <a:sym typeface="Karla"/>
              </a:rPr>
              <a:t>at most</a:t>
            </a:r>
            <a:r>
              <a:rPr lang="en" sz="1600">
                <a:latin typeface="Karla"/>
                <a:ea typeface="Karla"/>
                <a:cs typeface="Karla"/>
                <a:sym typeface="Karla"/>
              </a:rPr>
              <a:t> </a:t>
            </a:r>
            <a:r>
              <a:rPr b="1" lang="en" sz="1600">
                <a:latin typeface="Karla"/>
                <a:ea typeface="Karla"/>
                <a:cs typeface="Karla"/>
                <a:sym typeface="Karla"/>
              </a:rPr>
              <a:t>log(k) + 1 </a:t>
            </a:r>
            <a:r>
              <a:rPr lang="en" sz="1600">
                <a:latin typeface="Karla"/>
                <a:ea typeface="Karla"/>
                <a:cs typeface="Karla"/>
                <a:sym typeface="Karla"/>
              </a:rPr>
              <a:t>rounds, the degree of the polynomial should fall to 0.</a:t>
            </a:r>
            <a:br>
              <a:rPr lang="en" sz="1600">
                <a:latin typeface="Karla"/>
                <a:ea typeface="Karla"/>
                <a:cs typeface="Karla"/>
                <a:sym typeface="Karla"/>
              </a:rPr>
            </a:br>
            <a:r>
              <a:rPr lang="en" sz="1600">
                <a:latin typeface="Karla"/>
                <a:ea typeface="Karla"/>
                <a:cs typeface="Karla"/>
                <a:sym typeface="Karla"/>
              </a:rPr>
              <a:t>Then, the final polynomial should be a constant.</a:t>
            </a:r>
            <a:endParaRPr sz="16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1" name="Google Shape;24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2" name="Google Shape;2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1400" y="3248775"/>
            <a:ext cx="2666251" cy="1300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</a:t>
            </a:r>
            <a:endParaRPr/>
          </a:p>
        </p:txBody>
      </p:sp>
      <p:sp>
        <p:nvSpPr>
          <p:cNvPr id="248" name="Google Shape;248;p34"/>
          <p:cNvSpPr txBox="1"/>
          <p:nvPr>
            <p:ph idx="1" type="subTitle"/>
          </p:nvPr>
        </p:nvSpPr>
        <p:spPr>
          <a:xfrm>
            <a:off x="1124885" y="1094225"/>
            <a:ext cx="73059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(2)	</a:t>
            </a:r>
            <a:r>
              <a:rPr lang="en" sz="1600"/>
              <a:t>Verify that </a:t>
            </a:r>
            <a:r>
              <a:rPr b="1" lang="en" sz="1600"/>
              <a:t>q </a:t>
            </a:r>
            <a:r>
              <a:rPr lang="en" sz="1600"/>
              <a:t>has degree </a:t>
            </a:r>
            <a:r>
              <a:rPr b="1" lang="en" sz="1600"/>
              <a:t>k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Folding: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Round1: </a:t>
            </a:r>
            <a:r>
              <a:rPr lang="en" sz="1600"/>
              <a:t>V sends a random </a:t>
            </a:r>
            <a:r>
              <a:rPr b="1" lang="en" sz="1600"/>
              <a:t>r1 = 3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r>
              <a:rPr lang="en" sz="1600"/>
              <a:t> </a:t>
            </a:r>
            <a:r>
              <a:rPr b="1" lang="en" sz="1600"/>
              <a:t>Then, Prover</a:t>
            </a:r>
            <a:r>
              <a:rPr lang="en" sz="1600"/>
              <a:t> computes </a:t>
            </a:r>
            <a:r>
              <a:rPr b="1" lang="en" sz="1600"/>
              <a:t>q1: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49" name="Google Shape;249;p34"/>
          <p:cNvSpPr txBox="1"/>
          <p:nvPr/>
        </p:nvSpPr>
        <p:spPr>
          <a:xfrm>
            <a:off x="4195825" y="2544025"/>
            <a:ext cx="49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725" y="1960199"/>
            <a:ext cx="3648900" cy="1348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1" name="Google Shape;25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726" y="3742375"/>
            <a:ext cx="3648900" cy="5784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2" name="Google Shape;25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</a:t>
            </a:r>
            <a:endParaRPr/>
          </a:p>
        </p:txBody>
      </p:sp>
      <p:sp>
        <p:nvSpPr>
          <p:cNvPr id="258" name="Google Shape;258;p35"/>
          <p:cNvSpPr txBox="1"/>
          <p:nvPr>
            <p:ph idx="1" type="subTitle"/>
          </p:nvPr>
        </p:nvSpPr>
        <p:spPr>
          <a:xfrm>
            <a:off x="1124873" y="1246525"/>
            <a:ext cx="73059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(2)	</a:t>
            </a:r>
            <a:r>
              <a:rPr lang="en" sz="1600"/>
              <a:t>Verify that </a:t>
            </a:r>
            <a:r>
              <a:rPr b="1" lang="en" sz="1600"/>
              <a:t>q </a:t>
            </a:r>
            <a:r>
              <a:rPr lang="en" sz="1600"/>
              <a:t>has degree </a:t>
            </a:r>
            <a:r>
              <a:rPr b="1" lang="en" sz="1600"/>
              <a:t>k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Folding: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Round1: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Merkle-commit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Prover </a:t>
            </a:r>
            <a:r>
              <a:rPr lang="en" sz="1600"/>
              <a:t>commits </a:t>
            </a:r>
            <a:r>
              <a:rPr b="1" lang="en" sz="1600"/>
              <a:t>q1 </a:t>
            </a:r>
            <a:r>
              <a:rPr lang="en" sz="1600"/>
              <a:t>in the field </a:t>
            </a:r>
            <a:r>
              <a:rPr b="1" lang="en" sz="1600"/>
              <a:t>Ω’: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59" name="Google Shape;259;p35"/>
          <p:cNvPicPr preferRelativeResize="0"/>
          <p:nvPr/>
        </p:nvPicPr>
        <p:blipFill rotWithShape="1">
          <a:blip r:embed="rId3">
            <a:alphaModFix/>
          </a:blip>
          <a:srcRect b="20733" l="0" r="0" t="14453"/>
          <a:stretch/>
        </p:blipFill>
        <p:spPr>
          <a:xfrm>
            <a:off x="3300885" y="1711900"/>
            <a:ext cx="2542265" cy="3064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0" name="Google Shape;2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6824" y="2124838"/>
            <a:ext cx="2415752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1" name="Google Shape;26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9094" y="2793150"/>
            <a:ext cx="4245856" cy="1993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2" name="Google Shape;262;p35"/>
          <p:cNvSpPr/>
          <p:nvPr/>
        </p:nvSpPr>
        <p:spPr>
          <a:xfrm>
            <a:off x="6922375" y="1246525"/>
            <a:ext cx="2163000" cy="1237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Karla"/>
                <a:ea typeface="Karla"/>
                <a:cs typeface="Karla"/>
                <a:sym typeface="Karla"/>
              </a:rPr>
              <a:t>So, after a round, the number of leaves of the Merkle Tree will be reduced by half.</a:t>
            </a:r>
            <a:endParaRPr sz="16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3" name="Google Shape;26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</a:t>
            </a:r>
            <a:endParaRPr/>
          </a:p>
        </p:txBody>
      </p:sp>
      <p:sp>
        <p:nvSpPr>
          <p:cNvPr id="269" name="Google Shape;269;p36"/>
          <p:cNvSpPr txBox="1"/>
          <p:nvPr>
            <p:ph idx="1" type="subTitle"/>
          </p:nvPr>
        </p:nvSpPr>
        <p:spPr>
          <a:xfrm>
            <a:off x="1104409" y="1094225"/>
            <a:ext cx="71334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(2)	</a:t>
            </a:r>
            <a:r>
              <a:rPr lang="en" sz="1600"/>
              <a:t>Verify that </a:t>
            </a:r>
            <a:r>
              <a:rPr b="1" lang="en" sz="1600"/>
              <a:t>q </a:t>
            </a:r>
            <a:r>
              <a:rPr lang="en" sz="1600"/>
              <a:t>has degree </a:t>
            </a:r>
            <a:r>
              <a:rPr b="1" lang="en" sz="1600"/>
              <a:t>k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Folding: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Round1: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Merkle-commit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Prover </a:t>
            </a:r>
            <a:r>
              <a:rPr lang="en" sz="1600"/>
              <a:t>commits </a:t>
            </a:r>
            <a:r>
              <a:rPr b="1" lang="en" sz="1600"/>
              <a:t>q1 </a:t>
            </a:r>
            <a:r>
              <a:rPr lang="en" sz="1600"/>
              <a:t>in the field </a:t>
            </a:r>
            <a:r>
              <a:rPr b="1" lang="en" sz="1600"/>
              <a:t>Ω’: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70" name="Google Shape;270;p36"/>
          <p:cNvPicPr preferRelativeResize="0"/>
          <p:nvPr/>
        </p:nvPicPr>
        <p:blipFill rotWithShape="1">
          <a:blip r:embed="rId3">
            <a:alphaModFix/>
          </a:blip>
          <a:srcRect b="20729" l="0" r="0" t="0"/>
          <a:stretch/>
        </p:blipFill>
        <p:spPr>
          <a:xfrm>
            <a:off x="3214675" y="1518525"/>
            <a:ext cx="2714625" cy="4001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1" name="Google Shape;271;p36"/>
          <p:cNvPicPr preferRelativeResize="0"/>
          <p:nvPr/>
        </p:nvPicPr>
        <p:blipFill rotWithShape="1">
          <a:blip r:embed="rId4">
            <a:alphaModFix/>
          </a:blip>
          <a:srcRect b="0" l="0" r="0" t="21272"/>
          <a:stretch/>
        </p:blipFill>
        <p:spPr>
          <a:xfrm>
            <a:off x="4398600" y="2168725"/>
            <a:ext cx="2415750" cy="3150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2" name="Google Shape;27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2625" y="2556875"/>
            <a:ext cx="3178750" cy="232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3" name="Google Shape;27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</a:t>
            </a:r>
            <a:endParaRPr/>
          </a:p>
        </p:txBody>
      </p:sp>
      <p:sp>
        <p:nvSpPr>
          <p:cNvPr id="279" name="Google Shape;279;p37"/>
          <p:cNvSpPr txBox="1"/>
          <p:nvPr>
            <p:ph idx="1" type="subTitle"/>
          </p:nvPr>
        </p:nvSpPr>
        <p:spPr>
          <a:xfrm>
            <a:off x="1125185" y="1094225"/>
            <a:ext cx="73056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(2)	</a:t>
            </a:r>
            <a:r>
              <a:rPr lang="en" sz="1600"/>
              <a:t>Verify that </a:t>
            </a:r>
            <a:r>
              <a:rPr b="1" lang="en" sz="1600"/>
              <a:t>q </a:t>
            </a:r>
            <a:r>
              <a:rPr lang="en" sz="1600"/>
              <a:t>has degree </a:t>
            </a:r>
            <a:r>
              <a:rPr b="1" lang="en" sz="1600"/>
              <a:t>k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Folding: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Round2: </a:t>
            </a:r>
            <a:r>
              <a:rPr lang="en" sz="1600"/>
              <a:t>V sends a random </a:t>
            </a:r>
            <a:r>
              <a:rPr b="1" lang="en" sz="1600"/>
              <a:t>r2 = 2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Then, Prover</a:t>
            </a:r>
            <a:r>
              <a:rPr lang="en" sz="1600"/>
              <a:t> computes </a:t>
            </a:r>
            <a:r>
              <a:rPr b="1" lang="en" sz="1600"/>
              <a:t>q2: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80" name="Google Shape;280;p37"/>
          <p:cNvSpPr txBox="1"/>
          <p:nvPr/>
        </p:nvSpPr>
        <p:spPr>
          <a:xfrm>
            <a:off x="4195825" y="2544025"/>
            <a:ext cx="49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81" name="Google Shape;2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950" y="1977363"/>
            <a:ext cx="3086100" cy="1533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2" name="Google Shape;2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4799" y="3942800"/>
            <a:ext cx="3114405" cy="64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3" name="Google Shape;28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</a:t>
            </a:r>
            <a:endParaRPr/>
          </a:p>
        </p:txBody>
      </p:sp>
      <p:sp>
        <p:nvSpPr>
          <p:cNvPr id="289" name="Google Shape;289;p38"/>
          <p:cNvSpPr txBox="1"/>
          <p:nvPr>
            <p:ph idx="1" type="subTitle"/>
          </p:nvPr>
        </p:nvSpPr>
        <p:spPr>
          <a:xfrm>
            <a:off x="1114685" y="1094225"/>
            <a:ext cx="73161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(2)	</a:t>
            </a:r>
            <a:r>
              <a:rPr lang="en" sz="1600"/>
              <a:t>Verify that </a:t>
            </a:r>
            <a:r>
              <a:rPr b="1" lang="en" sz="1600"/>
              <a:t>q </a:t>
            </a:r>
            <a:r>
              <a:rPr lang="en" sz="1600"/>
              <a:t>has degree </a:t>
            </a:r>
            <a:r>
              <a:rPr b="1" lang="en" sz="1600"/>
              <a:t>k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Folding: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Round2: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Merkle-commit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Prover </a:t>
            </a:r>
            <a:r>
              <a:rPr lang="en" sz="1600"/>
              <a:t>commits </a:t>
            </a:r>
            <a:r>
              <a:rPr b="1" lang="en" sz="1600"/>
              <a:t>q2 </a:t>
            </a:r>
            <a:r>
              <a:rPr lang="en" sz="1600"/>
              <a:t>in the field </a:t>
            </a:r>
            <a:r>
              <a:rPr b="1" lang="en" sz="1600"/>
              <a:t>Ω’’: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90" name="Google Shape;290;p38"/>
          <p:cNvPicPr preferRelativeResize="0"/>
          <p:nvPr/>
        </p:nvPicPr>
        <p:blipFill rotWithShape="1">
          <a:blip r:embed="rId3">
            <a:alphaModFix/>
          </a:blip>
          <a:srcRect b="19833" l="0" r="0" t="21294"/>
          <a:stretch/>
        </p:blipFill>
        <p:spPr>
          <a:xfrm>
            <a:off x="3657600" y="1560574"/>
            <a:ext cx="1828800" cy="2523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1" name="Google Shape;29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700" y="2093188"/>
            <a:ext cx="1485900" cy="38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2" name="Google Shape;29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7650" y="2754463"/>
            <a:ext cx="1905000" cy="1800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3" name="Google Shape;29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115" name="Google Shape;115;p21"/>
          <p:cNvSpPr txBox="1"/>
          <p:nvPr>
            <p:ph idx="2" type="title"/>
          </p:nvPr>
        </p:nvSpPr>
        <p:spPr>
          <a:xfrm>
            <a:off x="713400" y="2728407"/>
            <a:ext cx="2405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713400" y="3286106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what we have learnt so far.</a:t>
            </a:r>
            <a:endParaRPr/>
          </a:p>
        </p:txBody>
      </p:sp>
      <p:sp>
        <p:nvSpPr>
          <p:cNvPr id="117" name="Google Shape;117;p21"/>
          <p:cNvSpPr txBox="1"/>
          <p:nvPr>
            <p:ph idx="5" type="title"/>
          </p:nvPr>
        </p:nvSpPr>
        <p:spPr>
          <a:xfrm>
            <a:off x="3392395" y="2726594"/>
            <a:ext cx="2405400" cy="55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>
            <p:ph idx="6" type="subTitle"/>
          </p:nvPr>
        </p:nvSpPr>
        <p:spPr>
          <a:xfrm>
            <a:off x="6134595" y="3347957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Reed-Solomon Interactive Oracle Proof of Proximity</a:t>
            </a:r>
            <a:endParaRPr/>
          </a:p>
        </p:txBody>
      </p:sp>
      <p:sp>
        <p:nvSpPr>
          <p:cNvPr id="119" name="Google Shape;119;p21"/>
          <p:cNvSpPr/>
          <p:nvPr/>
        </p:nvSpPr>
        <p:spPr>
          <a:xfrm>
            <a:off x="1450975" y="1546350"/>
            <a:ext cx="930000" cy="93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/>
          <p:nvPr/>
        </p:nvSpPr>
        <p:spPr>
          <a:xfrm>
            <a:off x="4130108" y="1546350"/>
            <a:ext cx="930000" cy="93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4424988" y="1841266"/>
            <a:ext cx="340239" cy="340168"/>
          </a:xfrm>
          <a:custGeom>
            <a:rect b="b" l="l" r="r" t="t"/>
            <a:pathLst>
              <a:path extrusionOk="0" h="19325" w="19329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22" name="Google Shape;122;p21"/>
          <p:cNvSpPr/>
          <p:nvPr/>
        </p:nvSpPr>
        <p:spPr>
          <a:xfrm>
            <a:off x="1744210" y="1841257"/>
            <a:ext cx="343530" cy="340186"/>
          </a:xfrm>
          <a:custGeom>
            <a:rect b="b" l="l" r="r" t="t"/>
            <a:pathLst>
              <a:path extrusionOk="0" h="19326" w="19516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23" name="Google Shape;123;p21"/>
          <p:cNvSpPr txBox="1"/>
          <p:nvPr>
            <p:ph idx="5" type="title"/>
          </p:nvPr>
        </p:nvSpPr>
        <p:spPr>
          <a:xfrm>
            <a:off x="5966151" y="2980013"/>
            <a:ext cx="2742300" cy="55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FRI-based Polynomial Commitment</a:t>
            </a:r>
            <a:endParaRPr/>
          </a:p>
        </p:txBody>
      </p:sp>
      <p:sp>
        <p:nvSpPr>
          <p:cNvPr id="124" name="Google Shape;124;p21"/>
          <p:cNvSpPr txBox="1"/>
          <p:nvPr>
            <p:ph idx="6" type="subTitle"/>
          </p:nvPr>
        </p:nvSpPr>
        <p:spPr>
          <a:xfrm>
            <a:off x="3423995" y="3347957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FRI-based Polynomial Commitments</a:t>
            </a:r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6872295" y="1546350"/>
            <a:ext cx="930000" cy="93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p21"/>
          <p:cNvGrpSpPr/>
          <p:nvPr/>
        </p:nvGrpSpPr>
        <p:grpSpPr>
          <a:xfrm>
            <a:off x="7166998" y="1841265"/>
            <a:ext cx="340608" cy="340168"/>
            <a:chOff x="5053900" y="2021500"/>
            <a:chExt cx="483750" cy="483125"/>
          </a:xfrm>
        </p:grpSpPr>
        <p:sp>
          <p:nvSpPr>
            <p:cNvPr id="127" name="Google Shape;127;p21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</a:t>
            </a:r>
            <a:endParaRPr/>
          </a:p>
        </p:txBody>
      </p:sp>
      <p:sp>
        <p:nvSpPr>
          <p:cNvPr id="299" name="Google Shape;299;p39"/>
          <p:cNvSpPr txBox="1"/>
          <p:nvPr>
            <p:ph idx="1" type="subTitle"/>
          </p:nvPr>
        </p:nvSpPr>
        <p:spPr>
          <a:xfrm>
            <a:off x="1135385" y="1094225"/>
            <a:ext cx="72954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(2)	</a:t>
            </a:r>
            <a:r>
              <a:rPr lang="en" sz="1600"/>
              <a:t>Verify that </a:t>
            </a:r>
            <a:r>
              <a:rPr b="1" lang="en" sz="1600"/>
              <a:t>q </a:t>
            </a:r>
            <a:r>
              <a:rPr lang="en" sz="1600"/>
              <a:t>has degree </a:t>
            </a:r>
            <a:r>
              <a:rPr b="1" lang="en" sz="1600"/>
              <a:t>k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Folding: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Round3: </a:t>
            </a:r>
            <a:r>
              <a:rPr lang="en" sz="1600"/>
              <a:t>V sends a random </a:t>
            </a:r>
            <a:r>
              <a:rPr b="1" lang="en" sz="1600"/>
              <a:t>r3 = 4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Then, Prover</a:t>
            </a:r>
            <a:r>
              <a:rPr lang="en" sz="1600"/>
              <a:t> computes </a:t>
            </a:r>
            <a:r>
              <a:rPr b="1" lang="en" sz="1600"/>
              <a:t>q3: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00" name="Google Shape;300;p39"/>
          <p:cNvSpPr txBox="1"/>
          <p:nvPr/>
        </p:nvSpPr>
        <p:spPr>
          <a:xfrm>
            <a:off x="4195825" y="2544025"/>
            <a:ext cx="49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01" name="Google Shape;3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1888" y="1968488"/>
            <a:ext cx="2580225" cy="15512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2" name="Google Shape;30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712" y="3962724"/>
            <a:ext cx="2704575" cy="53727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3" name="Google Shape;30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</a:t>
            </a:r>
            <a:endParaRPr/>
          </a:p>
        </p:txBody>
      </p:sp>
      <p:sp>
        <p:nvSpPr>
          <p:cNvPr id="309" name="Google Shape;309;p40"/>
          <p:cNvSpPr txBox="1"/>
          <p:nvPr>
            <p:ph idx="1" type="subTitle"/>
          </p:nvPr>
        </p:nvSpPr>
        <p:spPr>
          <a:xfrm>
            <a:off x="1125017" y="1094225"/>
            <a:ext cx="32418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(2)	</a:t>
            </a:r>
            <a:r>
              <a:rPr lang="en" sz="1600"/>
              <a:t>Verify that </a:t>
            </a:r>
            <a:r>
              <a:rPr b="1" lang="en" sz="1600"/>
              <a:t>q </a:t>
            </a:r>
            <a:r>
              <a:rPr lang="en" sz="1600"/>
              <a:t>has degree </a:t>
            </a:r>
            <a:r>
              <a:rPr b="1" lang="en" sz="1600"/>
              <a:t>k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Folding: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Round3: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Plaintext</a:t>
            </a:r>
            <a:r>
              <a:rPr b="1" lang="en" sz="1600"/>
              <a:t>-commit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Prover </a:t>
            </a:r>
            <a:r>
              <a:rPr lang="en" sz="1600"/>
              <a:t>commits </a:t>
            </a:r>
            <a:r>
              <a:rPr b="1" lang="en" sz="1600"/>
              <a:t>q3.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10" name="Google Shape;3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450" y="1538225"/>
            <a:ext cx="1181100" cy="38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1" name="Google Shape;31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</a:t>
            </a:r>
            <a:endParaRPr/>
          </a:p>
        </p:txBody>
      </p:sp>
      <p:sp>
        <p:nvSpPr>
          <p:cNvPr id="317" name="Google Shape;317;p41"/>
          <p:cNvSpPr txBox="1"/>
          <p:nvPr>
            <p:ph idx="1" type="subTitle"/>
          </p:nvPr>
        </p:nvSpPr>
        <p:spPr>
          <a:xfrm>
            <a:off x="1042085" y="1094225"/>
            <a:ext cx="73056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(2)	</a:t>
            </a:r>
            <a:r>
              <a:rPr lang="en" sz="1600"/>
              <a:t>Verify that </a:t>
            </a:r>
            <a:r>
              <a:rPr b="1" lang="en" sz="1600"/>
              <a:t>q </a:t>
            </a:r>
            <a:r>
              <a:rPr lang="en" sz="1600"/>
              <a:t>has degree </a:t>
            </a:r>
            <a:r>
              <a:rPr b="1" lang="en" sz="1600"/>
              <a:t>k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Folding: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After each round, the number of leaves of Merkle tree will be reduced by half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18" name="Google Shape;3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750" y="2685450"/>
            <a:ext cx="2659175" cy="1721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9" name="Google Shape;31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917" y="2685438"/>
            <a:ext cx="2350815" cy="1721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0" name="Google Shape;32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5750" y="2685449"/>
            <a:ext cx="1821931" cy="1721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1" name="Google Shape;32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</a:t>
            </a:r>
            <a:endParaRPr/>
          </a:p>
        </p:txBody>
      </p:sp>
      <p:sp>
        <p:nvSpPr>
          <p:cNvPr id="327" name="Google Shape;327;p42"/>
          <p:cNvSpPr txBox="1"/>
          <p:nvPr>
            <p:ph idx="1" type="subTitle"/>
          </p:nvPr>
        </p:nvSpPr>
        <p:spPr>
          <a:xfrm>
            <a:off x="1125159" y="1094225"/>
            <a:ext cx="71943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(2)	</a:t>
            </a:r>
            <a:r>
              <a:rPr lang="en" sz="1600"/>
              <a:t>Verify that </a:t>
            </a:r>
            <a:r>
              <a:rPr b="1" lang="en" sz="1600"/>
              <a:t>q </a:t>
            </a:r>
            <a:r>
              <a:rPr lang="en" sz="1600"/>
              <a:t>has degree </a:t>
            </a:r>
            <a:r>
              <a:rPr b="1" lang="en" sz="1600"/>
              <a:t>k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Query phase: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Check whether </a:t>
            </a:r>
            <a:r>
              <a:rPr b="1" lang="en" sz="1600"/>
              <a:t>P </a:t>
            </a:r>
            <a:r>
              <a:rPr lang="en" sz="1600"/>
              <a:t>did the </a:t>
            </a:r>
            <a:r>
              <a:rPr b="1" lang="en" sz="1600"/>
              <a:t>folding</a:t>
            </a:r>
            <a:r>
              <a:rPr lang="en" sz="1600"/>
              <a:t> phase exactly 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V</a:t>
            </a:r>
            <a:r>
              <a:rPr lang="en" sz="1600"/>
              <a:t> queries at a random </a:t>
            </a:r>
            <a:r>
              <a:rPr b="1" lang="en" sz="1600"/>
              <a:t>t</a:t>
            </a:r>
            <a:r>
              <a:rPr lang="en" sz="1600"/>
              <a:t> in </a:t>
            </a:r>
            <a:r>
              <a:rPr b="1" lang="en" sz="1600"/>
              <a:t>Ω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Prover sends: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Then, Verifier checks round-by-round consistency: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28" name="Google Shape;3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850" y="3730324"/>
            <a:ext cx="3636275" cy="91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9" name="Google Shape;32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6199" y="2272400"/>
            <a:ext cx="1751675" cy="1144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0" name="Google Shape;330;p42"/>
          <p:cNvSpPr/>
          <p:nvPr/>
        </p:nvSpPr>
        <p:spPr>
          <a:xfrm>
            <a:off x="6327750" y="1352975"/>
            <a:ext cx="1991700" cy="1000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Karla"/>
                <a:ea typeface="Karla"/>
                <a:cs typeface="Karla"/>
                <a:sym typeface="Karla"/>
              </a:rPr>
              <a:t>Logk </a:t>
            </a:r>
            <a:r>
              <a:rPr lang="en" sz="1600">
                <a:latin typeface="Karla"/>
                <a:ea typeface="Karla"/>
                <a:cs typeface="Karla"/>
                <a:sym typeface="Karla"/>
              </a:rPr>
              <a:t>polynomials and its proof will be sent </a:t>
            </a:r>
            <a:endParaRPr sz="16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31" name="Google Shape;33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</a:t>
            </a:r>
            <a:endParaRPr/>
          </a:p>
        </p:txBody>
      </p:sp>
      <p:sp>
        <p:nvSpPr>
          <p:cNvPr id="337" name="Google Shape;337;p43"/>
          <p:cNvSpPr txBox="1"/>
          <p:nvPr>
            <p:ph idx="1" type="subTitle"/>
          </p:nvPr>
        </p:nvSpPr>
        <p:spPr>
          <a:xfrm>
            <a:off x="1125185" y="1094213"/>
            <a:ext cx="73056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(2)	</a:t>
            </a:r>
            <a:r>
              <a:rPr lang="en" sz="1600"/>
              <a:t>Verify that </a:t>
            </a:r>
            <a:r>
              <a:rPr b="1" lang="en" sz="1600"/>
              <a:t>q </a:t>
            </a:r>
            <a:r>
              <a:rPr lang="en" sz="1600"/>
              <a:t>has degree </a:t>
            </a:r>
            <a:r>
              <a:rPr b="1" lang="en" sz="1600"/>
              <a:t>k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Query phase: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Example: </a:t>
            </a:r>
            <a:r>
              <a:rPr b="1" lang="en" sz="1600"/>
              <a:t>t = 9.</a:t>
            </a:r>
            <a:br>
              <a:rPr b="1" lang="en" sz="1600"/>
            </a:br>
            <a:r>
              <a:rPr lang="en" sz="1600"/>
              <a:t>Prover sends: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38" name="Google Shape;3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113" y="1955525"/>
            <a:ext cx="3271775" cy="5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037" y="2739600"/>
            <a:ext cx="2659175" cy="1721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3205" y="2739588"/>
            <a:ext cx="2350815" cy="1721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" name="Google Shape;34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0038" y="2739599"/>
            <a:ext cx="1821931" cy="1721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2" name="Google Shape;342;p43"/>
          <p:cNvSpPr/>
          <p:nvPr/>
        </p:nvSpPr>
        <p:spPr>
          <a:xfrm>
            <a:off x="1648550" y="4377825"/>
            <a:ext cx="183175" cy="6125"/>
          </a:xfrm>
          <a:custGeom>
            <a:rect b="b" l="l" r="r" t="t"/>
            <a:pathLst>
              <a:path extrusionOk="0" h="245" w="7327">
                <a:moveTo>
                  <a:pt x="0" y="245"/>
                </a:moveTo>
                <a:cubicBezTo>
                  <a:pt x="2444" y="245"/>
                  <a:pt x="4883" y="0"/>
                  <a:pt x="7327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3" name="Google Shape;343;p43"/>
          <p:cNvSpPr/>
          <p:nvPr/>
        </p:nvSpPr>
        <p:spPr>
          <a:xfrm>
            <a:off x="1962575" y="4377825"/>
            <a:ext cx="183175" cy="6125"/>
          </a:xfrm>
          <a:custGeom>
            <a:rect b="b" l="l" r="r" t="t"/>
            <a:pathLst>
              <a:path extrusionOk="0" h="245" w="7327">
                <a:moveTo>
                  <a:pt x="0" y="245"/>
                </a:moveTo>
                <a:cubicBezTo>
                  <a:pt x="2444" y="245"/>
                  <a:pt x="4883" y="0"/>
                  <a:pt x="7327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4" name="Google Shape;344;p43"/>
          <p:cNvSpPr/>
          <p:nvPr/>
        </p:nvSpPr>
        <p:spPr>
          <a:xfrm flipH="1" rot="10800000">
            <a:off x="1719324" y="3935711"/>
            <a:ext cx="354169" cy="25600"/>
          </a:xfrm>
          <a:custGeom>
            <a:rect b="b" l="l" r="r" t="t"/>
            <a:pathLst>
              <a:path extrusionOk="0" h="245" w="7327">
                <a:moveTo>
                  <a:pt x="0" y="245"/>
                </a:moveTo>
                <a:cubicBezTo>
                  <a:pt x="2444" y="245"/>
                  <a:pt x="4883" y="0"/>
                  <a:pt x="7327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5" name="Google Shape;345;p43"/>
          <p:cNvSpPr/>
          <p:nvPr/>
        </p:nvSpPr>
        <p:spPr>
          <a:xfrm flipH="1" rot="10800000">
            <a:off x="1080825" y="3935700"/>
            <a:ext cx="346201" cy="25600"/>
          </a:xfrm>
          <a:custGeom>
            <a:rect b="b" l="l" r="r" t="t"/>
            <a:pathLst>
              <a:path extrusionOk="0" h="245" w="7327">
                <a:moveTo>
                  <a:pt x="0" y="245"/>
                </a:moveTo>
                <a:cubicBezTo>
                  <a:pt x="2444" y="245"/>
                  <a:pt x="4883" y="0"/>
                  <a:pt x="7327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6" name="Google Shape;346;p43"/>
          <p:cNvSpPr/>
          <p:nvPr/>
        </p:nvSpPr>
        <p:spPr>
          <a:xfrm flipH="1" rot="10800000">
            <a:off x="1384524" y="3459936"/>
            <a:ext cx="354169" cy="25600"/>
          </a:xfrm>
          <a:custGeom>
            <a:rect b="b" l="l" r="r" t="t"/>
            <a:pathLst>
              <a:path extrusionOk="0" h="245" w="7327">
                <a:moveTo>
                  <a:pt x="0" y="245"/>
                </a:moveTo>
                <a:cubicBezTo>
                  <a:pt x="2444" y="245"/>
                  <a:pt x="4883" y="0"/>
                  <a:pt x="7327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7" name="Google Shape;347;p43"/>
          <p:cNvSpPr/>
          <p:nvPr/>
        </p:nvSpPr>
        <p:spPr>
          <a:xfrm flipH="1" rot="10800000">
            <a:off x="2647624" y="3459936"/>
            <a:ext cx="354169" cy="25600"/>
          </a:xfrm>
          <a:custGeom>
            <a:rect b="b" l="l" r="r" t="t"/>
            <a:pathLst>
              <a:path extrusionOk="0" h="245" w="7327">
                <a:moveTo>
                  <a:pt x="0" y="245"/>
                </a:moveTo>
                <a:cubicBezTo>
                  <a:pt x="2444" y="245"/>
                  <a:pt x="4883" y="0"/>
                  <a:pt x="7327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8" name="Google Shape;348;p43"/>
          <p:cNvSpPr/>
          <p:nvPr/>
        </p:nvSpPr>
        <p:spPr>
          <a:xfrm flipH="1" rot="10800000">
            <a:off x="4096401" y="3746450"/>
            <a:ext cx="511370" cy="25600"/>
          </a:xfrm>
          <a:custGeom>
            <a:rect b="b" l="l" r="r" t="t"/>
            <a:pathLst>
              <a:path extrusionOk="0" h="245" w="7327">
                <a:moveTo>
                  <a:pt x="0" y="245"/>
                </a:moveTo>
                <a:cubicBezTo>
                  <a:pt x="2444" y="245"/>
                  <a:pt x="4883" y="0"/>
                  <a:pt x="7327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9" name="Google Shape;349;p43"/>
          <p:cNvSpPr/>
          <p:nvPr/>
        </p:nvSpPr>
        <p:spPr>
          <a:xfrm flipH="1" rot="10800000">
            <a:off x="3870524" y="4368086"/>
            <a:ext cx="354169" cy="25600"/>
          </a:xfrm>
          <a:custGeom>
            <a:rect b="b" l="l" r="r" t="t"/>
            <a:pathLst>
              <a:path extrusionOk="0" h="245" w="7327">
                <a:moveTo>
                  <a:pt x="0" y="245"/>
                </a:moveTo>
                <a:cubicBezTo>
                  <a:pt x="2444" y="245"/>
                  <a:pt x="4883" y="0"/>
                  <a:pt x="7327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0" name="Google Shape;350;p43"/>
          <p:cNvSpPr/>
          <p:nvPr/>
        </p:nvSpPr>
        <p:spPr>
          <a:xfrm flipH="1" rot="10800000">
            <a:off x="4473061" y="4368086"/>
            <a:ext cx="354169" cy="25600"/>
          </a:xfrm>
          <a:custGeom>
            <a:rect b="b" l="l" r="r" t="t"/>
            <a:pathLst>
              <a:path extrusionOk="0" h="245" w="7327">
                <a:moveTo>
                  <a:pt x="0" y="245"/>
                </a:moveTo>
                <a:cubicBezTo>
                  <a:pt x="2444" y="245"/>
                  <a:pt x="4883" y="0"/>
                  <a:pt x="7327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1" name="Google Shape;351;p43"/>
          <p:cNvSpPr/>
          <p:nvPr/>
        </p:nvSpPr>
        <p:spPr>
          <a:xfrm flipH="1" rot="10800000">
            <a:off x="6678674" y="4295111"/>
            <a:ext cx="354169" cy="25600"/>
          </a:xfrm>
          <a:custGeom>
            <a:rect b="b" l="l" r="r" t="t"/>
            <a:pathLst>
              <a:path extrusionOk="0" h="245" w="7327">
                <a:moveTo>
                  <a:pt x="0" y="245"/>
                </a:moveTo>
                <a:cubicBezTo>
                  <a:pt x="2444" y="245"/>
                  <a:pt x="4883" y="0"/>
                  <a:pt x="7327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2" name="Google Shape;352;p43"/>
          <p:cNvSpPr/>
          <p:nvPr/>
        </p:nvSpPr>
        <p:spPr>
          <a:xfrm flipH="1" rot="10800000">
            <a:off x="5407125" y="3745049"/>
            <a:ext cx="481054" cy="27000"/>
          </a:xfrm>
          <a:custGeom>
            <a:rect b="b" l="l" r="r" t="t"/>
            <a:pathLst>
              <a:path extrusionOk="0" h="245" w="7327">
                <a:moveTo>
                  <a:pt x="0" y="245"/>
                </a:moveTo>
                <a:cubicBezTo>
                  <a:pt x="2444" y="245"/>
                  <a:pt x="4883" y="0"/>
                  <a:pt x="7327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3" name="Google Shape;353;p43"/>
          <p:cNvSpPr/>
          <p:nvPr/>
        </p:nvSpPr>
        <p:spPr>
          <a:xfrm flipH="1" rot="10800000">
            <a:off x="7719099" y="4295111"/>
            <a:ext cx="354169" cy="25600"/>
          </a:xfrm>
          <a:custGeom>
            <a:rect b="b" l="l" r="r" t="t"/>
            <a:pathLst>
              <a:path extrusionOk="0" h="245" w="7327">
                <a:moveTo>
                  <a:pt x="0" y="245"/>
                </a:moveTo>
                <a:cubicBezTo>
                  <a:pt x="2444" y="245"/>
                  <a:pt x="4883" y="0"/>
                  <a:pt x="7327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4" name="Google Shape;35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</a:t>
            </a:r>
            <a:endParaRPr/>
          </a:p>
        </p:txBody>
      </p:sp>
      <p:sp>
        <p:nvSpPr>
          <p:cNvPr id="360" name="Google Shape;360;p44"/>
          <p:cNvSpPr txBox="1"/>
          <p:nvPr>
            <p:ph idx="1" type="subTitle"/>
          </p:nvPr>
        </p:nvSpPr>
        <p:spPr>
          <a:xfrm>
            <a:off x="1125185" y="1094225"/>
            <a:ext cx="73056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(2)	</a:t>
            </a:r>
            <a:r>
              <a:rPr lang="en" sz="1600"/>
              <a:t>Verify that </a:t>
            </a:r>
            <a:r>
              <a:rPr b="1" lang="en" sz="1600"/>
              <a:t>q </a:t>
            </a:r>
            <a:r>
              <a:rPr lang="en" sz="1600"/>
              <a:t>has degree </a:t>
            </a:r>
            <a:r>
              <a:rPr b="1" lang="en" sz="1600"/>
              <a:t>k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Query phase: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Then, Verifier checks consistency:</a:t>
            </a:r>
            <a:br>
              <a:rPr b="1" lang="en" sz="1600"/>
            </a:b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61" name="Google Shape;3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300" y="2228250"/>
            <a:ext cx="3387645" cy="201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2" name="Google Shape;36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7199" y="2228248"/>
            <a:ext cx="3543550" cy="201890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3" name="Google Shape;36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5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</a:t>
            </a:r>
            <a:endParaRPr/>
          </a:p>
        </p:txBody>
      </p:sp>
      <p:sp>
        <p:nvSpPr>
          <p:cNvPr id="369" name="Google Shape;369;p45"/>
          <p:cNvSpPr txBox="1"/>
          <p:nvPr>
            <p:ph idx="1" type="subTitle"/>
          </p:nvPr>
        </p:nvSpPr>
        <p:spPr>
          <a:xfrm>
            <a:off x="1124885" y="1094225"/>
            <a:ext cx="73059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(2)	</a:t>
            </a:r>
            <a:r>
              <a:rPr lang="en" sz="1600"/>
              <a:t>Verify that </a:t>
            </a:r>
            <a:r>
              <a:rPr b="1" lang="en" sz="1600"/>
              <a:t>q </a:t>
            </a:r>
            <a:r>
              <a:rPr lang="en" sz="1600"/>
              <a:t>has degree </a:t>
            </a:r>
            <a:r>
              <a:rPr b="1" lang="en" sz="1600"/>
              <a:t>k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Query phase: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Why ???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70" name="Google Shape;3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275" y="2019350"/>
            <a:ext cx="4205450" cy="3029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1" name="Google Shape;371;p45"/>
          <p:cNvPicPr preferRelativeResize="0"/>
          <p:nvPr/>
        </p:nvPicPr>
        <p:blipFill rotWithShape="1">
          <a:blip r:embed="rId4">
            <a:alphaModFix/>
          </a:blip>
          <a:srcRect b="74885" l="0" r="12049" t="0"/>
          <a:stretch/>
        </p:blipFill>
        <p:spPr>
          <a:xfrm>
            <a:off x="3457625" y="1481425"/>
            <a:ext cx="2228750" cy="37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2" name="Google Shape;37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6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</a:t>
            </a:r>
            <a:endParaRPr/>
          </a:p>
        </p:txBody>
      </p:sp>
      <p:sp>
        <p:nvSpPr>
          <p:cNvPr id="378" name="Google Shape;378;p46"/>
          <p:cNvSpPr txBox="1"/>
          <p:nvPr>
            <p:ph idx="1" type="subTitle"/>
          </p:nvPr>
        </p:nvSpPr>
        <p:spPr>
          <a:xfrm>
            <a:off x="1125185" y="1094225"/>
            <a:ext cx="73056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(2)	</a:t>
            </a:r>
            <a:r>
              <a:rPr lang="en" sz="1600"/>
              <a:t>Verify that </a:t>
            </a:r>
            <a:r>
              <a:rPr b="1" lang="en" sz="1600"/>
              <a:t>q </a:t>
            </a:r>
            <a:r>
              <a:rPr lang="en" sz="1600"/>
              <a:t>has degree </a:t>
            </a:r>
            <a:r>
              <a:rPr b="1" lang="en" sz="1600"/>
              <a:t>k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Query phase: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Check whether </a:t>
            </a:r>
            <a:r>
              <a:rPr b="1" lang="en" sz="1600"/>
              <a:t>P </a:t>
            </a:r>
            <a:r>
              <a:rPr lang="en" sz="1600"/>
              <a:t>did the </a:t>
            </a:r>
            <a:r>
              <a:rPr b="1" lang="en" sz="1600"/>
              <a:t>folding</a:t>
            </a:r>
            <a:r>
              <a:rPr lang="en" sz="1600"/>
              <a:t> phase exactly ?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After querying a certain number of times </a:t>
            </a:r>
            <a:r>
              <a:rPr b="1" lang="en" sz="1600"/>
              <a:t>a</a:t>
            </a:r>
            <a:r>
              <a:rPr lang="en" sz="1600"/>
              <a:t>, </a:t>
            </a:r>
            <a:r>
              <a:rPr b="1" lang="en" sz="1600"/>
              <a:t>V</a:t>
            </a:r>
            <a:r>
              <a:rPr lang="en" sz="1600"/>
              <a:t> accepts that </a:t>
            </a:r>
            <a:r>
              <a:rPr b="1" lang="en" sz="1600"/>
              <a:t>q </a:t>
            </a:r>
            <a:r>
              <a:rPr lang="en" sz="1600"/>
              <a:t>has degree at most </a:t>
            </a:r>
            <a:r>
              <a:rPr b="1" lang="en" sz="1600"/>
              <a:t>k.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Soundness errors: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Proof size: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79" name="Google Shape;3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650" y="2726275"/>
            <a:ext cx="6027000" cy="1354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0" name="Google Shape;3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400" y="4386925"/>
            <a:ext cx="949175" cy="362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1" name="Google Shape;38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7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</a:t>
            </a:r>
            <a:endParaRPr/>
          </a:p>
        </p:txBody>
      </p:sp>
      <p:sp>
        <p:nvSpPr>
          <p:cNvPr id="387" name="Google Shape;387;p47"/>
          <p:cNvSpPr txBox="1"/>
          <p:nvPr>
            <p:ph idx="1" type="subTitle"/>
          </p:nvPr>
        </p:nvSpPr>
        <p:spPr>
          <a:xfrm>
            <a:off x="1125185" y="1094225"/>
            <a:ext cx="73056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So, for now, FRI help us: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Reduce the number of evaluations</a:t>
            </a:r>
            <a:r>
              <a:rPr lang="en" sz="1600"/>
              <a:t> </a:t>
            </a:r>
            <a:r>
              <a:rPr lang="en" sz="1600"/>
              <a:t>committed into Merkle-Tree.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Check whether the polynomial has the degree at most </a:t>
            </a:r>
            <a:r>
              <a:rPr b="1" lang="en" sz="1600"/>
              <a:t>k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Now, let’s apply </a:t>
            </a:r>
            <a:r>
              <a:rPr b="1" lang="en" sz="1600"/>
              <a:t>FRI</a:t>
            </a:r>
            <a:r>
              <a:rPr lang="en" sz="1600"/>
              <a:t> to the polynomial commitment scheme.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88" name="Google Shape;38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8"/>
          <p:cNvSpPr txBox="1"/>
          <p:nvPr>
            <p:ph type="title"/>
          </p:nvPr>
        </p:nvSpPr>
        <p:spPr>
          <a:xfrm>
            <a:off x="1004550" y="1081800"/>
            <a:ext cx="7134900" cy="23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FRI-BASED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POLYNOMIAL COMMITMENT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sp>
        <p:nvSpPr>
          <p:cNvPr id="394" name="Google Shape;39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1339505" y="1555950"/>
            <a:ext cx="64650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OVERVIEW</a:t>
            </a:r>
            <a:endParaRPr sz="5000"/>
          </a:p>
        </p:txBody>
      </p:sp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9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FRI-based Polynomial Commitment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9"/>
          <p:cNvSpPr txBox="1"/>
          <p:nvPr>
            <p:ph idx="1" type="subTitle"/>
          </p:nvPr>
        </p:nvSpPr>
        <p:spPr>
          <a:xfrm>
            <a:off x="862650" y="1292550"/>
            <a:ext cx="7418700" cy="30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Problem: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Prover </a:t>
            </a:r>
            <a:r>
              <a:rPr lang="en" sz="1600"/>
              <a:t>have a degree-</a:t>
            </a:r>
            <a:r>
              <a:rPr b="1" lang="en" sz="1600"/>
              <a:t>d </a:t>
            </a:r>
            <a:r>
              <a:rPr lang="en" sz="1600"/>
              <a:t>polynomial </a:t>
            </a:r>
            <a:r>
              <a:rPr b="1" lang="en" sz="1600"/>
              <a:t>p. </a:t>
            </a:r>
            <a:r>
              <a:rPr lang="en" sz="1600"/>
              <a:t>He wants to commit </a:t>
            </a:r>
            <a:r>
              <a:rPr b="1" lang="en" sz="1600"/>
              <a:t>p. </a:t>
            </a:r>
            <a:r>
              <a:rPr lang="en" sz="1600"/>
              <a:t>Then, </a:t>
            </a:r>
            <a:r>
              <a:rPr b="1" lang="en" sz="1600"/>
              <a:t>Verifier </a:t>
            </a:r>
            <a:r>
              <a:rPr lang="en" sz="1600"/>
              <a:t>sends a random </a:t>
            </a:r>
            <a:r>
              <a:rPr b="1" lang="en" sz="1600"/>
              <a:t>r, Prover </a:t>
            </a:r>
            <a:r>
              <a:rPr lang="en" sz="1600"/>
              <a:t>will send value </a:t>
            </a:r>
            <a:r>
              <a:rPr b="1" lang="en" sz="1600"/>
              <a:t>v = p(r)</a:t>
            </a:r>
            <a:r>
              <a:rPr lang="en" sz="1600"/>
              <a:t> and a proof about it.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Solution: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Prover </a:t>
            </a:r>
            <a:r>
              <a:rPr lang="en" sz="1600"/>
              <a:t>Merkle-commits to </a:t>
            </a:r>
            <a:r>
              <a:rPr b="1" lang="en" sz="1600"/>
              <a:t>p(x) </a:t>
            </a:r>
            <a:r>
              <a:rPr lang="en" sz="1600"/>
              <a:t>where:   </a:t>
            </a:r>
            <a:r>
              <a:rPr b="1" lang="en" sz="1600"/>
              <a:t>x ∈ Ω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Then, </a:t>
            </a:r>
            <a:r>
              <a:rPr lang="en" sz="1600"/>
              <a:t>if Verifier queries a random </a:t>
            </a:r>
            <a:r>
              <a:rPr b="1" lang="en" sz="1600"/>
              <a:t>r </a:t>
            </a:r>
            <a:r>
              <a:rPr lang="en" sz="1600"/>
              <a:t>that </a:t>
            </a:r>
            <a:r>
              <a:rPr b="1" lang="en" sz="1600"/>
              <a:t>r ∈ Ω, </a:t>
            </a:r>
            <a:r>
              <a:rPr lang="en" sz="1600"/>
              <a:t>Prover can easily sends the value </a:t>
            </a:r>
            <a:r>
              <a:rPr b="1" lang="en" sz="1600"/>
              <a:t>v = p(r) </a:t>
            </a:r>
            <a:r>
              <a:rPr lang="en" sz="1600"/>
              <a:t>and their proofs.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However, </a:t>
            </a:r>
            <a:r>
              <a:rPr lang="en" sz="1600"/>
              <a:t>if </a:t>
            </a:r>
            <a:r>
              <a:rPr b="1" lang="en" sz="1600"/>
              <a:t>r not ∈ Ω, </a:t>
            </a:r>
            <a:r>
              <a:rPr lang="en" sz="1600"/>
              <a:t>how can Prover create a proofs for it?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01" name="Google Shape;40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0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FRI-based Polynomial Commitment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0"/>
          <p:cNvSpPr txBox="1"/>
          <p:nvPr>
            <p:ph idx="1" type="subTitle"/>
          </p:nvPr>
        </p:nvSpPr>
        <p:spPr>
          <a:xfrm>
            <a:off x="713276" y="1094225"/>
            <a:ext cx="74730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If </a:t>
            </a:r>
            <a:r>
              <a:rPr b="1" lang="en" sz="1600"/>
              <a:t>Verifier </a:t>
            </a:r>
            <a:r>
              <a:rPr lang="en" sz="1600"/>
              <a:t>queries a value </a:t>
            </a:r>
            <a:r>
              <a:rPr b="1" lang="en" sz="1600"/>
              <a:t>r</a:t>
            </a:r>
            <a:r>
              <a:rPr lang="en" sz="1600"/>
              <a:t> that’s not in </a:t>
            </a:r>
            <a:r>
              <a:rPr b="1" lang="en" sz="1600"/>
              <a:t>Ω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For example:</a:t>
            </a:r>
            <a:br>
              <a:rPr lang="en" sz="1600"/>
            </a:b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08" name="Google Shape;4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143" y="1541263"/>
            <a:ext cx="4546506" cy="6920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9" name="Google Shape;40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650" y="2513250"/>
            <a:ext cx="4679501" cy="2236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0" name="Google Shape;41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1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FRI-based Polynomial Commitment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1"/>
          <p:cNvSpPr txBox="1"/>
          <p:nvPr>
            <p:ph idx="1" type="subTitle"/>
          </p:nvPr>
        </p:nvSpPr>
        <p:spPr>
          <a:xfrm>
            <a:off x="713276" y="1094225"/>
            <a:ext cx="7717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If </a:t>
            </a:r>
            <a:r>
              <a:rPr b="1" lang="en" sz="1600"/>
              <a:t>Verifier </a:t>
            </a:r>
            <a:r>
              <a:rPr lang="en" sz="1600"/>
              <a:t>queries a value </a:t>
            </a:r>
            <a:r>
              <a:rPr b="1" lang="en" sz="1600"/>
              <a:t>r</a:t>
            </a:r>
            <a:r>
              <a:rPr lang="en" sz="1600"/>
              <a:t> that’s not in </a:t>
            </a:r>
            <a:r>
              <a:rPr b="1" lang="en" sz="1600"/>
              <a:t>Ω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/>
            </a:br>
            <a:r>
              <a:rPr lang="en" sz="1600"/>
              <a:t>So, to give the proof that </a:t>
            </a:r>
            <a:r>
              <a:rPr b="1" lang="en" sz="1600"/>
              <a:t>p(r) = v, Prover </a:t>
            </a:r>
            <a:r>
              <a:rPr lang="en" sz="1600"/>
              <a:t>now need to verify that there exists a polynomial </a:t>
            </a:r>
            <a:r>
              <a:rPr b="1" lang="en" sz="1600"/>
              <a:t>w</a:t>
            </a:r>
            <a:r>
              <a:rPr lang="en" sz="1600"/>
              <a:t> of degree at most </a:t>
            </a:r>
            <a:r>
              <a:rPr b="1" lang="en" sz="1600"/>
              <a:t>d -1</a:t>
            </a:r>
            <a:r>
              <a:rPr lang="en" sz="1600"/>
              <a:t> satisfying the equation above.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 do that, </a:t>
            </a:r>
            <a:r>
              <a:rPr b="1" lang="en" sz="1600"/>
              <a:t>Prover </a:t>
            </a:r>
            <a:r>
              <a:rPr lang="en" sz="1600"/>
              <a:t>now will apply </a:t>
            </a:r>
            <a:r>
              <a:rPr b="1" lang="en" sz="1600"/>
              <a:t>FRI </a:t>
            </a:r>
            <a:r>
              <a:rPr lang="en" sz="1600"/>
              <a:t>to get the proof.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17" name="Google Shape;4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650" y="1664900"/>
            <a:ext cx="4943475" cy="752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8" name="Google Shape;41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52"/>
          <p:cNvSpPr txBox="1"/>
          <p:nvPr/>
        </p:nvSpPr>
        <p:spPr>
          <a:xfrm>
            <a:off x="1628550" y="1189350"/>
            <a:ext cx="5886900" cy="17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000000"/>
                </a:solidFill>
              </a:rPr>
              <a:t>Thank for your listening</a:t>
            </a:r>
            <a:endParaRPr b="1" sz="5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47" name="Google Shape;147;p23"/>
          <p:cNvSpPr txBox="1"/>
          <p:nvPr>
            <p:ph idx="1" type="subTitle"/>
          </p:nvPr>
        </p:nvSpPr>
        <p:spPr>
          <a:xfrm>
            <a:off x="1125017" y="1386975"/>
            <a:ext cx="32418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What we learnt so far</a:t>
            </a:r>
            <a:endParaRPr sz="1600"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50" y="1975082"/>
            <a:ext cx="7717502" cy="2250935"/>
          </a:xfrm>
          <a:prstGeom prst="rect">
            <a:avLst/>
          </a:prstGeom>
          <a:noFill/>
          <a:ln cap="flat" cmpd="sng" w="9525">
            <a:solidFill>
              <a:srgbClr val="40566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" name="Google Shape;149;p23"/>
          <p:cNvSpPr/>
          <p:nvPr/>
        </p:nvSpPr>
        <p:spPr>
          <a:xfrm>
            <a:off x="809875" y="3906775"/>
            <a:ext cx="504300" cy="13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0" name="Google Shape;150;p23"/>
          <p:cNvSpPr/>
          <p:nvPr/>
        </p:nvSpPr>
        <p:spPr>
          <a:xfrm>
            <a:off x="2613000" y="3906775"/>
            <a:ext cx="300000" cy="13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7461825" y="3085925"/>
            <a:ext cx="300000" cy="13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3208950" y="3906775"/>
            <a:ext cx="156600" cy="13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153" name="Google Shape;153;p23"/>
          <p:cNvCxnSpPr/>
          <p:nvPr/>
        </p:nvCxnSpPr>
        <p:spPr>
          <a:xfrm>
            <a:off x="2480575" y="2786175"/>
            <a:ext cx="529800" cy="0"/>
          </a:xfrm>
          <a:prstGeom prst="straightConnector1">
            <a:avLst/>
          </a:prstGeom>
          <a:noFill/>
          <a:ln cap="flat" cmpd="sng" w="19050">
            <a:solidFill>
              <a:srgbClr val="047D5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23"/>
          <p:cNvCxnSpPr/>
          <p:nvPr/>
        </p:nvCxnSpPr>
        <p:spPr>
          <a:xfrm flipH="1" rot="10800000">
            <a:off x="3351575" y="2786175"/>
            <a:ext cx="712800" cy="5100"/>
          </a:xfrm>
          <a:prstGeom prst="straightConnector1">
            <a:avLst/>
          </a:prstGeom>
          <a:noFill/>
          <a:ln cap="flat" cmpd="sng" w="19050">
            <a:solidFill>
              <a:srgbClr val="047D5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23"/>
          <p:cNvSpPr/>
          <p:nvPr/>
        </p:nvSpPr>
        <p:spPr>
          <a:xfrm>
            <a:off x="6173025" y="3906775"/>
            <a:ext cx="194100" cy="13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6" name="Google Shape;15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62" name="Google Shape;162;p24"/>
          <p:cNvSpPr txBox="1"/>
          <p:nvPr>
            <p:ph idx="1" type="subTitle"/>
          </p:nvPr>
        </p:nvSpPr>
        <p:spPr>
          <a:xfrm>
            <a:off x="1125017" y="1386975"/>
            <a:ext cx="32418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Merkle Tree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300" y="1898550"/>
            <a:ext cx="3642450" cy="2590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38" y="1898550"/>
            <a:ext cx="3609975" cy="2590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5" name="Google Shape;165;p24"/>
          <p:cNvCxnSpPr/>
          <p:nvPr/>
        </p:nvCxnSpPr>
        <p:spPr>
          <a:xfrm flipH="1">
            <a:off x="6918450" y="1157475"/>
            <a:ext cx="98700" cy="60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4"/>
          <p:cNvSpPr txBox="1"/>
          <p:nvPr/>
        </p:nvSpPr>
        <p:spPr>
          <a:xfrm>
            <a:off x="6595150" y="723425"/>
            <a:ext cx="14952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Merkle Proof</a:t>
            </a:r>
            <a:endParaRPr sz="16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1272605" y="1555950"/>
            <a:ext cx="65988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FRI</a:t>
            </a:r>
            <a:endParaRPr sz="5000"/>
          </a:p>
        </p:txBody>
      </p:sp>
      <p:sp>
        <p:nvSpPr>
          <p:cNvPr id="173" name="Google Shape;173;p25"/>
          <p:cNvSpPr txBox="1"/>
          <p:nvPr/>
        </p:nvSpPr>
        <p:spPr>
          <a:xfrm>
            <a:off x="2781600" y="2703850"/>
            <a:ext cx="3580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Fast Reed-Solomon Interactive Oracle Proof of Proximity</a:t>
            </a:r>
            <a:endParaRPr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4" name="Google Shape;17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</a:t>
            </a:r>
            <a:endParaRPr/>
          </a:p>
        </p:txBody>
      </p:sp>
      <p:sp>
        <p:nvSpPr>
          <p:cNvPr id="180" name="Google Shape;180;p26"/>
          <p:cNvSpPr txBox="1"/>
          <p:nvPr>
            <p:ph idx="1" type="subTitle"/>
          </p:nvPr>
        </p:nvSpPr>
        <p:spPr>
          <a:xfrm>
            <a:off x="713275" y="1386975"/>
            <a:ext cx="46542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/>
            </a:br>
            <a:br>
              <a:rPr lang="en" sz="1600"/>
            </a:br>
            <a:r>
              <a:rPr lang="en" sz="1600"/>
              <a:t>Simple approach: </a:t>
            </a:r>
            <a:r>
              <a:rPr b="1" lang="en" sz="1600"/>
              <a:t>Prover</a:t>
            </a:r>
            <a:r>
              <a:rPr lang="en" sz="1600"/>
              <a:t> Merkle-commits to all evaluations of </a:t>
            </a:r>
            <a:r>
              <a:rPr b="1" lang="en" sz="1600"/>
              <a:t>q. </a:t>
            </a:r>
            <a:br>
              <a:rPr b="1" lang="en" sz="1600"/>
            </a:br>
            <a:r>
              <a:rPr lang="en" sz="1600"/>
              <a:t>Then, when </a:t>
            </a:r>
            <a:r>
              <a:rPr b="1" lang="en" sz="1600"/>
              <a:t>Verifier</a:t>
            </a:r>
            <a:r>
              <a:rPr lang="en" sz="1600"/>
              <a:t> sends </a:t>
            </a:r>
            <a:r>
              <a:rPr b="1" lang="en" sz="1600"/>
              <a:t>r, Prover</a:t>
            </a:r>
            <a:r>
              <a:rPr lang="en" sz="1600"/>
              <a:t> sends </a:t>
            </a:r>
            <a:r>
              <a:rPr b="1" lang="en" sz="1600"/>
              <a:t>v = q(r)</a:t>
            </a:r>
            <a:r>
              <a:rPr lang="en" sz="1600"/>
              <a:t> and proof. </a:t>
            </a:r>
            <a:br>
              <a:rPr lang="en" sz="1600"/>
            </a:br>
            <a:r>
              <a:rPr lang="en" sz="1600"/>
              <a:t>However: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Commit all evaluations is impractical. </a:t>
            </a:r>
            <a:r>
              <a:rPr b="1" lang="en" sz="1600"/>
              <a:t>(1)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How </a:t>
            </a:r>
            <a:r>
              <a:rPr b="1" lang="en" sz="1600"/>
              <a:t>Verifier </a:t>
            </a:r>
            <a:r>
              <a:rPr lang="en" sz="1600"/>
              <a:t>knows that </a:t>
            </a:r>
            <a:r>
              <a:rPr b="1" lang="en" sz="1600"/>
              <a:t>q </a:t>
            </a:r>
            <a:r>
              <a:rPr lang="en" sz="1600"/>
              <a:t>has degree </a:t>
            </a:r>
            <a:r>
              <a:rPr b="1" lang="en" sz="1600"/>
              <a:t>k. (2)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75" y="1147475"/>
            <a:ext cx="4654301" cy="1232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3000" y="2529951"/>
            <a:ext cx="3037750" cy="1786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" name="Google Shape;18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</a:t>
            </a:r>
            <a:endParaRPr/>
          </a:p>
        </p:txBody>
      </p:sp>
      <p:sp>
        <p:nvSpPr>
          <p:cNvPr id="189" name="Google Shape;189;p27"/>
          <p:cNvSpPr txBox="1"/>
          <p:nvPr>
            <p:ph idx="1" type="subTitle"/>
          </p:nvPr>
        </p:nvSpPr>
        <p:spPr>
          <a:xfrm>
            <a:off x="1124885" y="1094225"/>
            <a:ext cx="73059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Both"/>
            </a:pPr>
            <a:r>
              <a:rPr b="1" lang="en" sz="1600"/>
              <a:t>Commit all evaluations is impractical ??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Instead of commit all evaluations of </a:t>
            </a:r>
            <a:r>
              <a:rPr b="1" lang="en" sz="1600"/>
              <a:t>q, </a:t>
            </a:r>
            <a:r>
              <a:rPr lang="en" sz="1600"/>
              <a:t>we only Merkle-commits to evaluations </a:t>
            </a:r>
            <a:r>
              <a:rPr b="1" lang="en" sz="1600"/>
              <a:t>q(x) </a:t>
            </a:r>
            <a:r>
              <a:rPr lang="en" sz="1600"/>
              <a:t>where: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425" y="2607288"/>
            <a:ext cx="3867150" cy="4286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" name="Google Shape;19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</a:t>
            </a:r>
            <a:endParaRPr/>
          </a:p>
        </p:txBody>
      </p:sp>
      <p:sp>
        <p:nvSpPr>
          <p:cNvPr id="197" name="Google Shape;197;p28"/>
          <p:cNvSpPr txBox="1"/>
          <p:nvPr>
            <p:ph idx="1" type="subTitle"/>
          </p:nvPr>
        </p:nvSpPr>
        <p:spPr>
          <a:xfrm>
            <a:off x="1124885" y="1094225"/>
            <a:ext cx="73059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Both"/>
            </a:pPr>
            <a:r>
              <a:rPr b="1" lang="en" sz="1600"/>
              <a:t>Commit all evaluations is impractical ??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How many elements in </a:t>
            </a:r>
            <a:r>
              <a:rPr b="1" lang="en" sz="1600"/>
              <a:t>Ω </a:t>
            </a:r>
            <a:r>
              <a:rPr lang="en" sz="1600"/>
              <a:t>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Note that: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775" y="2406425"/>
            <a:ext cx="3728450" cy="731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8975" y="3549813"/>
            <a:ext cx="2686050" cy="981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0" name="Google Shape;20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áng nhẹ 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